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8"/>
  </p:notesMasterIdLst>
  <p:sldIdLst>
    <p:sldId id="257" r:id="rId6"/>
    <p:sldId id="258" r:id="rId7"/>
  </p:sldIdLst>
  <p:sldSz cx="6858000" cy="9144000" type="letter"/>
  <p:notesSz cx="6858000" cy="9240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530"/>
    <a:srgbClr val="FFD52B"/>
    <a:srgbClr val="002B45"/>
    <a:srgbClr val="FEC200"/>
    <a:srgbClr val="EDC87E"/>
    <a:srgbClr val="FF0000"/>
    <a:srgbClr val="0000FF"/>
    <a:srgbClr val="FF0066"/>
    <a:srgbClr val="FFFF66"/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28" autoAdjust="0"/>
    <p:restoredTop sz="93979" autoAdjust="0"/>
  </p:normalViewPr>
  <p:slideViewPr>
    <p:cSldViewPr snapToGrid="0">
      <p:cViewPr>
        <p:scale>
          <a:sx n="98" d="100"/>
          <a:sy n="98" d="100"/>
        </p:scale>
        <p:origin x="2526" y="-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3647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63647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65E0C8F1-D2CA-4C07-B591-7CD1A8914A71}" type="datetimeFigureOut">
              <a:rPr lang="en-US" smtClean="0"/>
              <a:t>24-Oct-22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60600" y="1154113"/>
            <a:ext cx="2336800" cy="3119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47154"/>
            <a:ext cx="5486400" cy="3638580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194"/>
            <a:ext cx="2971800" cy="463646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777194"/>
            <a:ext cx="2971800" cy="463646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ABAD47E3-AA0E-483A-84F8-304B7D5C9F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574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D47E3-AA0E-483A-84F8-304B7D5C9FF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29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D47E3-AA0E-483A-84F8-304B7D5C9FF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783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8CAC-8069-4229-BD2E-0B23D38792FE}" type="datetime1">
              <a:rPr lang="en-US" smtClean="0"/>
              <a:t>24-Oct-22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06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490B6-9C63-4426-8942-2D3B7839C274}" type="datetime1">
              <a:rPr lang="en-US" smtClean="0"/>
              <a:t>24-Oct-22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820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CC55-EF13-4451-B511-DE932CDF1BB8}" type="datetime1">
              <a:rPr lang="en-US" smtClean="0"/>
              <a:t>24-Oct-22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941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54D8-AA0C-4E63-8430-683A9ADD0965}" type="datetime1">
              <a:rPr lang="en-US" smtClean="0"/>
              <a:t>24-Oct-22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516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AF0B-FC82-4776-ABD1-83669CF205AA}" type="datetime1">
              <a:rPr lang="en-US" smtClean="0"/>
              <a:t>24-Oct-22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168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6840B-C047-4D5F-9E64-5A492050771A}" type="datetime1">
              <a:rPr lang="en-US" smtClean="0"/>
              <a:t>24-Oct-22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533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DC7-5889-4A18-85A1-D6B9BF8DE17E}" type="datetime1">
              <a:rPr lang="en-US" smtClean="0"/>
              <a:t>24-Oct-22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010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3C15-AC6B-43A9-84A6-4F7C059D3199}" type="datetime1">
              <a:rPr lang="en-US" smtClean="0"/>
              <a:t>24-Oct-22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391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13DD9-BDB7-4F2A-8C17-9D7FCE5C66CF}" type="datetime1">
              <a:rPr lang="en-US" smtClean="0"/>
              <a:t>24-Oct-22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76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05C7A-4612-451F-8172-EAD723967E32}" type="datetime1">
              <a:rPr lang="en-US" smtClean="0"/>
              <a:t>24-Oct-22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72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D10D-E77E-4478-AB56-51535E63CD75}" type="datetime1">
              <a:rPr lang="en-US" smtClean="0"/>
              <a:t>24-Oct-22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588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3D325-FC94-4D32-A026-5845F629B39D}" type="datetime1">
              <a:rPr lang="en-US" smtClean="0"/>
              <a:t>24-Oct-22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59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5" y="61336"/>
            <a:ext cx="1005200" cy="71624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-301625" y="213680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Elephant" panose="02020904090505020303" pitchFamily="18" charset="0"/>
              </a:rPr>
              <a:t>IG UPDATE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61085" y="-8629"/>
            <a:ext cx="2560320" cy="440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70" dirty="0">
                <a:latin typeface="Elephant" panose="02020904090505020303" pitchFamily="18" charset="0"/>
              </a:rPr>
              <a:t>THE</a:t>
            </a:r>
          </a:p>
        </p:txBody>
      </p:sp>
      <p:sp>
        <p:nvSpPr>
          <p:cNvPr id="23" name="TextBox 22"/>
          <p:cNvSpPr txBox="1">
            <a:spLocks/>
          </p:cNvSpPr>
          <p:nvPr/>
        </p:nvSpPr>
        <p:spPr>
          <a:xfrm>
            <a:off x="168613" y="1377879"/>
            <a:ext cx="6458251" cy="7673655"/>
          </a:xfrm>
          <a:prstGeom prst="rect">
            <a:avLst/>
          </a:prstGeom>
          <a:noFill/>
        </p:spPr>
        <p:txBody>
          <a:bodyPr wrap="square" numCol="3" spcCol="91440" rtlCol="0">
            <a:noAutofit/>
          </a:bodyPr>
          <a:lstStyle/>
          <a:p>
            <a:pPr indent="91440"/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91440"/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23 March 2022, the Secretary of the Army released Army Directive 2022-05, which outlines a time-phased implementation of the revised Army Combat Fitness Test (ACFT) as the Army’s official record physical fitness test for personnel actions.  </a:t>
            </a:r>
          </a:p>
          <a:p>
            <a:pPr indent="91440"/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91440"/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of this fitness test, began on 1 April and includes the following timeline for RA/USAR(AGR)), and Army National Guard and Army Reserve Soldiers (referred to as RC). </a:t>
            </a:r>
          </a:p>
          <a:p>
            <a:pPr indent="91440"/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5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Diagnostic: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RA/ USAR (AGR): Soldiers will test to standard from 1 April 2022 to 30 Sep 22. If they pass prior to 1 Oct, their test can be re-characterized as record and uploaded into DTMS.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RC: Soldiers will test to standard from 1 April 2022 to 31 March 2023. If they pass prior to 1 April 2023, their test can be re-characterized as record and loaded into DTMS.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5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</a:t>
            </a:r>
            <a:r>
              <a:rPr lang="en-US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(accountability for ACFT performance starts with the first record test)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RA/USAR (AGR): first record ACFT prior to 1 April 2023.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RC: first record ACFT prior to 1 April 2024.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5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Frequency:</a:t>
            </a:r>
            <a:r>
              <a:rPr lang="en-US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(Beginning 1 Oct. 2022)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RA/USAR (AGR) Soldiers will take two record ACFTs per calendar year, with no less than 4 months between record test.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RC: Soldiers will take one ACFT per calendar year, with no less than 8 months between record test.</a:t>
            </a: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5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changes</a:t>
            </a:r>
            <a:r>
              <a:rPr lang="en-US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Performance-normed scoring standards, scaled to gender/age.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Removal of the leg tuck as an optional core-strength event; plank remains sole core-strength event.*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2.5-mile walk included as an alternate aerobic event for Soldiers on profile.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Retest period extended to no less than 120 days/no more than 180 for RA/USAR (AGR), and no less than 180/no more than 240 for RC Soldiers. </a:t>
            </a:r>
          </a:p>
          <a:p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plank proven to best measure of overall core strength, which is key to preventing physical injuries. </a:t>
            </a:r>
            <a:endParaRPr lang="en-US" sz="9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5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Scoring</a:t>
            </a:r>
            <a:r>
              <a:rPr lang="en-US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maximum (100 pts.) is set at the 96th percentile of performance within each age group and for each event.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minimum passing score (60 pts.) for the MDL, SPT, HRP, and SDC is set at the 5th percentile.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remainder of the scales are set using an even distribution of observed Soldier performance.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Soldiers with permanent profiles will get 60 points for each event not taken due to a profile.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5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Failure to Pass: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Commanders will flag/suspend favorable action for a Soldier if he/she fails to pass a record ACFT on or after 1 October 2022 (RA/USAR(AGR)) or on after 1 April 2023 (RC). This flag remains until the Soldier retests and passes a record ACFT. </a:t>
            </a:r>
          </a:p>
          <a:p>
            <a:r>
              <a:rPr lang="en-US" sz="105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Separation: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Enlisted: Starting 1 April 2023, (for RA/USAR(ARNG)) or 1 April 2024 (for RC), commanders will initiate an admin separation action for Soldiers who fail two consecutive ACFTs.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Officers: Starting 1 April 2023 (for RA/USAR(ARNG)) or 1 April 2424 (RC), commanders (or other authorized initiating officials) will initiate an involuntary separation action for those Soldiers who fail two consecutive ACFTs.</a:t>
            </a:r>
            <a:endParaRPr lang="en-US" sz="105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5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PME/IMT: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Starting 1 Oct 2022 or later, Soldiers must pass a record ACFT to graduate.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any Soldier (all COMPOs) attending PME classes that start on or after 1 October 2022, fails both a record test and retest during the course, he/she is removed from the course.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5587260" y="71677"/>
            <a:ext cx="1157591" cy="735422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86400" y="24707"/>
            <a:ext cx="1383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</a:rPr>
              <a:t>Your Unit 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</a:rPr>
              <a:t>Patch / Crest 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</a:rPr>
              <a:t>Here</a:t>
            </a:r>
            <a:r>
              <a:rPr lang="en-US" sz="10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11573" y="891285"/>
            <a:ext cx="6858002" cy="15790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51074" y="831738"/>
            <a:ext cx="181094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FFD53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Volume 22-4, April 2022</a:t>
            </a:r>
          </a:p>
        </p:txBody>
      </p:sp>
      <p:sp>
        <p:nvSpPr>
          <p:cNvPr id="6" name="Rectangle 5"/>
          <p:cNvSpPr/>
          <p:nvPr/>
        </p:nvSpPr>
        <p:spPr>
          <a:xfrm>
            <a:off x="23148" y="1055604"/>
            <a:ext cx="68464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Franklin Gothic Demi" panose="020B0703020102020204" pitchFamily="34" charset="0"/>
              </a:rPr>
              <a:t>IG Update 22-4: Guidance on ACFT Changes</a:t>
            </a:r>
            <a:endParaRPr lang="en-US" dirty="0">
              <a:solidFill>
                <a:srgbClr val="FF0000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588356" y="7388534"/>
            <a:ext cx="1987826" cy="1323367"/>
          </a:xfrm>
          <a:prstGeom prst="rect">
            <a:avLst/>
          </a:prstGeom>
          <a:solidFill>
            <a:srgbClr val="FFD53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463569" y="7384044"/>
            <a:ext cx="2237399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US" sz="1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Unit Name Here</a:t>
            </a:r>
          </a:p>
          <a:p>
            <a:pPr algn="ctr">
              <a:spcAft>
                <a:spcPts val="300"/>
              </a:spcAft>
            </a:pPr>
            <a:r>
              <a:rPr lang="en-US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Commanding General</a:t>
            </a:r>
          </a:p>
          <a:p>
            <a:pPr algn="ctr">
              <a:spcAft>
                <a:spcPts val="300"/>
              </a:spcAft>
            </a:pPr>
            <a:r>
              <a:rPr lang="en-US" sz="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 Soldier Q. Public</a:t>
            </a:r>
          </a:p>
          <a:p>
            <a:pPr algn="ctr">
              <a:spcAft>
                <a:spcPts val="300"/>
              </a:spcAft>
            </a:pPr>
            <a:r>
              <a:rPr lang="en-US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Command Sergeant Major</a:t>
            </a:r>
          </a:p>
          <a:p>
            <a:pPr algn="ctr">
              <a:spcAft>
                <a:spcPts val="300"/>
              </a:spcAft>
            </a:pPr>
            <a:r>
              <a:rPr lang="en-US" sz="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CSM Soldier Q. Public</a:t>
            </a:r>
          </a:p>
          <a:p>
            <a:pPr algn="ctr">
              <a:spcAft>
                <a:spcPts val="300"/>
              </a:spcAft>
            </a:pPr>
            <a:r>
              <a:rPr lang="en-US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Command Inspector General</a:t>
            </a:r>
          </a:p>
          <a:p>
            <a:pPr algn="ctr">
              <a:spcAft>
                <a:spcPts val="300"/>
              </a:spcAft>
            </a:pPr>
            <a:r>
              <a:rPr lang="en-US" sz="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 X</a:t>
            </a:r>
          </a:p>
          <a:p>
            <a:pPr algn="ctr">
              <a:spcAft>
                <a:spcPts val="300"/>
              </a:spcAft>
            </a:pPr>
            <a:endParaRPr lang="en-US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56" r="9260" b="7931"/>
          <a:stretch/>
        </p:blipFill>
        <p:spPr>
          <a:xfrm>
            <a:off x="2458181" y="4320791"/>
            <a:ext cx="1979480" cy="1281164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5123362" y="8537442"/>
            <a:ext cx="1543050" cy="486833"/>
          </a:xfrm>
        </p:spPr>
        <p:txBody>
          <a:bodyPr/>
          <a:lstStyle/>
          <a:p>
            <a:r>
              <a:rPr lang="en-US" dirty="0"/>
              <a:t>1-</a:t>
            </a:r>
            <a:fld id="{DFE85BAB-4C87-4F11-9A7B-655E9E82402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524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5" y="61336"/>
            <a:ext cx="1005200" cy="71624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-301625" y="213680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Elephant" panose="02020904090505020303" pitchFamily="18" charset="0"/>
              </a:rPr>
              <a:t>IG UPDATE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61085" y="-8629"/>
            <a:ext cx="2560320" cy="440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70" dirty="0">
                <a:latin typeface="Elephant" panose="02020904090505020303" pitchFamily="18" charset="0"/>
              </a:rPr>
              <a:t>THE</a:t>
            </a:r>
          </a:p>
        </p:txBody>
      </p:sp>
      <p:sp>
        <p:nvSpPr>
          <p:cNvPr id="23" name="TextBox 22"/>
          <p:cNvSpPr txBox="1">
            <a:spLocks/>
          </p:cNvSpPr>
          <p:nvPr/>
        </p:nvSpPr>
        <p:spPr>
          <a:xfrm>
            <a:off x="90175" y="1359317"/>
            <a:ext cx="3123587" cy="7687405"/>
          </a:xfrm>
          <a:prstGeom prst="rect">
            <a:avLst/>
          </a:prstGeom>
          <a:noFill/>
        </p:spPr>
        <p:txBody>
          <a:bodyPr wrap="square" numCol="1" spcCol="91440" rtlCol="0">
            <a:normAutofit/>
          </a:bodyPr>
          <a:lstStyle/>
          <a:p>
            <a:r>
              <a:rPr lang="en-US" sz="105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Commissioning:</a:t>
            </a:r>
            <a:r>
              <a:rPr lang="en-US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1 April 2023, a passing ACFT score is required for contracting SROTC cadets and commissioning (all COMPOs).</a:t>
            </a:r>
          </a:p>
          <a:p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5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Retention/Reenlistment: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 to 1 October 2022 (RA/USAR(AGR)) and 1 April 2023 (RC):</a:t>
            </a:r>
          </a:p>
          <a:p>
            <a:pPr marL="171450" lvl="1" indent="173038">
              <a:buFont typeface="Courier New" panose="02070309020205020404" pitchFamily="49" charset="0"/>
              <a:buChar char="o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Soldiers must not be flagged for an APFT or ACFT failure to be recommended for retention. </a:t>
            </a:r>
          </a:p>
          <a:p>
            <a:pPr marL="171450" lvl="1" indent="173038">
              <a:buFont typeface="Courier New" panose="02070309020205020404" pitchFamily="49" charset="0"/>
              <a:buChar char="o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Soldiers must have a passing ACFT within the previous 12 months to be eligible for reenlistment (authorized extension of only up to 12 months).</a:t>
            </a:r>
          </a:p>
          <a:p>
            <a:pPr marL="171450" lvl="1"/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5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RA/USAR (AGR), OERs/NCOERs ending with a thru date of 1 October 2022 or later will indicate ACFT status.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RC, OERs/NCOERs ending with thru dates of 1 April 2023 or later will indicate ACFT status.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Beginning 1 Oct. 2022 (RA/USAR (AGR)) and 1 April 2023 (RC), AERs will indicate ACFT status.</a:t>
            </a:r>
          </a:p>
          <a:p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5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Promotion: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1 Oct. 2022 (RA/USAR (ARNG)) and 1 April 2023 (RC), Soldiers flagged for failure to pass an ACFT are ineligible for promotion.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1 Oct. 2022 (RA/USAR (ARNG)) and 1 April 2023 (RC), the enlisted board record brief will include all ACFT scores for NCO evaluation boards.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1 March 2023 (RA/USAR (ARNG)) and 31 March 2024, E-4s/E-5s with no record APFT can take the APFT solely for promotion purposes. (no adverse action for failure under this provision).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Exceptions: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Soldiers on temporary profiles are not granted test/event modifications.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Soldiers in the DES process/with a P3-P4 profile with second signature, pending entry into DES, will not have their permanent profiles updated for ACFT and will not take an ACFT until they’ve received a decision on discharge or continued service.</a:t>
            </a:r>
          </a:p>
          <a:p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the Army will publish ACFT policies for pregnant and post partum Soldiers separately.</a:t>
            </a:r>
          </a:p>
          <a:p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5587260" y="71677"/>
            <a:ext cx="1157591" cy="735422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86400" y="24707"/>
            <a:ext cx="1383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</a:rPr>
              <a:t>Your Unit 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</a:rPr>
              <a:t>Patch / Crest 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</a:rPr>
              <a:t>Here</a:t>
            </a:r>
            <a:r>
              <a:rPr lang="en-US" sz="10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11573" y="897405"/>
            <a:ext cx="6858002" cy="15790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D53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31977" y="831738"/>
            <a:ext cx="17724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FFD53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Volume 22-4, April 2022</a:t>
            </a:r>
          </a:p>
        </p:txBody>
      </p:sp>
      <p:sp>
        <p:nvSpPr>
          <p:cNvPr id="6" name="Rectangle 5"/>
          <p:cNvSpPr/>
          <p:nvPr/>
        </p:nvSpPr>
        <p:spPr>
          <a:xfrm>
            <a:off x="-14442" y="1051541"/>
            <a:ext cx="68724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Franklin Gothic Demi" panose="020B0703020102020204" pitchFamily="34" charset="0"/>
              </a:rPr>
              <a:t>IG Update 22-4: Guidance on ACFT </a:t>
            </a:r>
            <a:r>
              <a:rPr lang="en-US" sz="1400">
                <a:latin typeface="Franklin Gothic Demi" panose="020B0703020102020204" pitchFamily="34" charset="0"/>
              </a:rPr>
              <a:t>Changes </a:t>
            </a:r>
            <a:r>
              <a:rPr lang="en-US" sz="1400">
                <a:solidFill>
                  <a:srgbClr val="FF0000"/>
                </a:solidFill>
                <a:latin typeface="Franklin Gothic Demi" panose="020B0703020102020204" pitchFamily="34" charset="0"/>
              </a:rPr>
              <a:t> </a:t>
            </a:r>
            <a:endParaRPr lang="en-US" sz="1400" dirty="0">
              <a:solidFill>
                <a:srgbClr val="FF0000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70784" y="4752601"/>
            <a:ext cx="2594234" cy="1715293"/>
          </a:xfrm>
          <a:prstGeom prst="rect">
            <a:avLst/>
          </a:prstGeom>
          <a:solidFill>
            <a:srgbClr val="FFD53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792881"/>
              </p:ext>
            </p:extLst>
          </p:nvPr>
        </p:nvGraphicFramePr>
        <p:xfrm>
          <a:off x="4070784" y="1401942"/>
          <a:ext cx="2594234" cy="3154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31391">
                  <a:extLst>
                    <a:ext uri="{9D8B030D-6E8A-4147-A177-3AD203B41FA5}">
                      <a16:colId xmlns:a16="http://schemas.microsoft.com/office/drawing/2014/main" val="3349848577"/>
                    </a:ext>
                  </a:extLst>
                </a:gridCol>
                <a:gridCol w="1962843">
                  <a:extLst>
                    <a:ext uri="{9D8B030D-6E8A-4147-A177-3AD203B41FA5}">
                      <a16:colId xmlns:a16="http://schemas.microsoft.com/office/drawing/2014/main" val="3762475906"/>
                    </a:ext>
                  </a:extLst>
                </a:gridCol>
              </a:tblGrid>
              <a:tr h="225997"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Glossary</a:t>
                      </a:r>
                      <a:r>
                        <a:rPr lang="en-US" sz="9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Initialisms</a:t>
                      </a:r>
                      <a:endParaRPr lang="en-US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421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Regular Army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72389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Active Guard Reserve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4547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DTMS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Digital Training Management System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89644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MDL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Maximum deadlift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62771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Standing power throw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442169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HRP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Hand release push-up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8194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SDC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Sprint-drag-carry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232711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Professional Military Education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534138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Initial Military Training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061676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Disability</a:t>
                      </a:r>
                      <a:r>
                        <a:rPr lang="en-US" sz="9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Evaluation System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967807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SROTC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Senior Reserve Officer Training Corps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888655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APFT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Army Physical Fitness Test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0463861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677192" y="6590513"/>
            <a:ext cx="1987826" cy="2339807"/>
          </a:xfrm>
          <a:prstGeom prst="rect">
            <a:avLst/>
          </a:prstGeom>
          <a:solidFill>
            <a:srgbClr val="FFD53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 Points of Contact</a:t>
            </a:r>
          </a:p>
          <a:p>
            <a:pPr algn="ctr"/>
            <a:endParaRPr lang="en-US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IG Office</a:t>
            </a:r>
          </a:p>
          <a:p>
            <a:pPr algn="ctr"/>
            <a:r>
              <a:rPr lang="en-US" sz="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 1234</a:t>
            </a:r>
          </a:p>
          <a:p>
            <a:pPr algn="ctr"/>
            <a:r>
              <a:rPr lang="en-US" sz="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Hooah Drive</a:t>
            </a:r>
          </a:p>
          <a:p>
            <a:pPr algn="ctr"/>
            <a:r>
              <a:rPr lang="en-US" sz="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Fort Swampy LA 55555</a:t>
            </a:r>
          </a:p>
          <a:p>
            <a:pPr algn="ctr"/>
            <a:endParaRPr lang="en-US" sz="9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IG Website</a:t>
            </a:r>
            <a:r>
              <a:rPr lang="en-US" sz="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http:\IG-bla-bla-bla.mil</a:t>
            </a:r>
          </a:p>
          <a:p>
            <a:pPr algn="ctr"/>
            <a:endParaRPr lang="en-US" sz="9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IG Office Email</a:t>
            </a:r>
            <a:r>
              <a:rPr lang="en-US" sz="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IG-bla-bla@mail.mil</a:t>
            </a:r>
          </a:p>
          <a:p>
            <a:pPr algn="ctr"/>
            <a:endParaRPr lang="en-US" sz="9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IG Hotline</a:t>
            </a:r>
            <a:r>
              <a:rPr lang="en-US" sz="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555-555-5555</a:t>
            </a:r>
          </a:p>
          <a:p>
            <a:pPr algn="ctr"/>
            <a:endParaRPr lang="en-US" sz="9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IG Office</a:t>
            </a:r>
            <a:r>
              <a:rPr lang="en-US" sz="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555-555-5555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70784" y="4805237"/>
            <a:ext cx="2594234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References/Resources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Army Directive 2022-05 (Army Combat Fitness Test)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 350-1 (Army Training and Leader Development)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FM 7-22 (Health and Holistic Fitness)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HQDA EXORD 153-22 (Army Combat Fitness Test)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Army Training Publication 7-22.02 (Holistic Health and Fitness Drills and Exercises)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Army.mil/</a:t>
            </a:r>
            <a:r>
              <a:rPr lang="en-US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acft</a:t>
            </a:r>
            <a:r>
              <a:rPr 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5201801" y="8559889"/>
            <a:ext cx="1543050" cy="486833"/>
          </a:xfrm>
        </p:spPr>
        <p:txBody>
          <a:bodyPr/>
          <a:lstStyle/>
          <a:p>
            <a:r>
              <a:rPr lang="en-US" dirty="0"/>
              <a:t>1-</a:t>
            </a:r>
            <a:fld id="{DFE85BAB-4C87-4F11-9A7B-655E9E82402F}" type="slidenum">
              <a:rPr lang="en-US" smtClean="0"/>
              <a:t>2</a:t>
            </a:fld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489E8556-57D5-4CE3-A195-C5558E6E1A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8379" y="7130360"/>
            <a:ext cx="1223395" cy="122339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84818EA-6A8A-474F-855E-FEEE1F8D58F3}"/>
              </a:ext>
            </a:extLst>
          </p:cNvPr>
          <p:cNvSpPr txBox="1"/>
          <p:nvPr/>
        </p:nvSpPr>
        <p:spPr>
          <a:xfrm>
            <a:off x="3496781" y="8322492"/>
            <a:ext cx="866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ig.army.mil</a:t>
            </a:r>
          </a:p>
        </p:txBody>
      </p:sp>
    </p:spTree>
    <p:extLst>
      <p:ext uri="{BB962C8B-B14F-4D97-AF65-F5344CB8AC3E}">
        <p14:creationId xmlns:p14="http://schemas.microsoft.com/office/powerpoint/2010/main" val="3186718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rSignature xmlns="a0fc8706-ad74-4a8d-89bd-aba8c23aa716">false</ForSignature>
    <_dlc_DocId xmlns="ee8c200f-5b40-4309-82ff-5af4db5b0849">GEARS-1774260196-1124960</_dlc_DocId>
    <_dlc_DocIdUrl xmlns="ee8c200f-5b40-4309-82ff-5af4db5b0849">
      <Url>https://army.deps.mil/netcom/sites/GEARS/Live/_layouts/15/DocIdRedir.aspx?ID=GEARS-1774260196-1124960</Url>
      <Description>GEARS-1774260196-1124960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B5497D3D9AA448BDBB1AA427EDA28A" ma:contentTypeVersion="10" ma:contentTypeDescription="Create a new document." ma:contentTypeScope="" ma:versionID="4be3aa15c6d0be381ca274b2e07d8537">
  <xsd:schema xmlns:xsd="http://www.w3.org/2001/XMLSchema" xmlns:xs="http://www.w3.org/2001/XMLSchema" xmlns:p="http://schemas.microsoft.com/office/2006/metadata/properties" xmlns:ns2="ee8c200f-5b40-4309-82ff-5af4db5b0849" xmlns:ns3="a0fc8706-ad74-4a8d-89bd-aba8c23aa716" targetNamespace="http://schemas.microsoft.com/office/2006/metadata/properties" ma:root="true" ma:fieldsID="e2299d294cae6f0636fb87a24d1e2c2f" ns2:_="" ns3:_="">
    <xsd:import namespace="ee8c200f-5b40-4309-82ff-5af4db5b0849"/>
    <xsd:import namespace="a0fc8706-ad74-4a8d-89bd-aba8c23aa71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ForSignatur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8c200f-5b40-4309-82ff-5af4db5b084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fc8706-ad74-4a8d-89bd-aba8c23aa716" elementFormDefault="qualified">
    <xsd:import namespace="http://schemas.microsoft.com/office/2006/documentManagement/types"/>
    <xsd:import namespace="http://schemas.microsoft.com/office/infopath/2007/PartnerControls"/>
    <xsd:element name="ForSignature" ma:index="11" nillable="true" ma:displayName="For Signature?" ma:default="0" ma:description="Indicates if the document requires a signature." ma:internalName="ForSignatur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2DA8A0-B4FF-4A38-9929-FA42BF5538C1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07C99B22-EF19-4D63-970C-AD43BEE97B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ECA041-1EAF-4B39-827F-278B7B9AEE21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a0fc8706-ad74-4a8d-89bd-aba8c23aa716"/>
    <ds:schemaRef ds:uri="ee8c200f-5b40-4309-82ff-5af4db5b0849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F4933F57-4091-44C2-A078-2CB8313A4B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8c200f-5b40-4309-82ff-5af4db5b0849"/>
    <ds:schemaRef ds:uri="a0fc8706-ad74-4a8d-89bd-aba8c23aa7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18258</TotalTime>
  <Words>1215</Words>
  <Application>Microsoft Office PowerPoint</Application>
  <PresentationFormat>Letter Paper (8.5x11 in)</PresentationFormat>
  <Paragraphs>195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Elephant</vt:lpstr>
      <vt:lpstr>Franklin Gothic Book</vt:lpstr>
      <vt:lpstr>Franklin Gothic Demi</vt:lpstr>
      <vt:lpstr>Times New Roman</vt:lpstr>
      <vt:lpstr>Office Theme</vt:lpstr>
      <vt:lpstr>PowerPoint Presentation</vt:lpstr>
      <vt:lpstr>PowerPoint Presentation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Ruyle, Thomas M CIV HQDA DAIG</cp:lastModifiedBy>
  <cp:revision>420</cp:revision>
  <cp:lastPrinted>2022-03-24T19:33:02Z</cp:lastPrinted>
  <dcterms:created xsi:type="dcterms:W3CDTF">2017-02-16T17:34:53Z</dcterms:created>
  <dcterms:modified xsi:type="dcterms:W3CDTF">2022-10-24T17:03:21Z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0x010100EFB5497D3D9AA448BDBB1AA427EDA28A</vt:lpwstr>
  </property>
  <property fmtid="{D5CDD505-2E9C-101B-9397-08002B2CF9AE}" pid="3" name="_dlc_DocIdItemGuid">
    <vt:lpwstr>7f19efda-0d9e-4a45-b6e3-4b40ecafdd22</vt:lpwstr>
  </property>
  <property fmtid="{D5CDD505-2E9C-101B-9397-08002B2CF9AE}" pid="4" name="_dlc_policyId">
    <vt:lpwstr/>
  </property>
  <property fmtid="{D5CDD505-2E9C-101B-9397-08002B2CF9AE}" pid="5" name="ItemRetentionFormula">
    <vt:lpwstr/>
  </property>
</Properties>
</file>